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notesMasterIdLst>
    <p:notesMasterId r:id="rId19"/>
  </p:notesMasterIdLst>
  <p:sldIdLst>
    <p:sldId id="256" r:id="rId2"/>
    <p:sldId id="258" r:id="rId3"/>
    <p:sldId id="257" r:id="rId4"/>
    <p:sldId id="259" r:id="rId5"/>
    <p:sldId id="26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968" autoAdjust="0"/>
  </p:normalViewPr>
  <p:slideViewPr>
    <p:cSldViewPr snapToGrid="0">
      <p:cViewPr varScale="1">
        <p:scale>
          <a:sx n="76" d="100"/>
          <a:sy n="76" d="100"/>
        </p:scale>
        <p:origin x="9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B23AA-F101-48E3-BF25-211E37E0161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33954-7F46-4C1C-89F8-371D9DE24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67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33954-7F46-4C1C-89F8-371D9DE24D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02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HERMES can simultaneously observe 400 stars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33954-7F46-4C1C-89F8-371D9DE24D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09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E_alpha_fe</a:t>
            </a:r>
            <a:r>
              <a:rPr lang="en-US" dirty="0"/>
              <a:t> ranges b/w 0.3 and 0.01 so we picked 0.05 as a good base (mean error is 0.05)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33954-7F46-4C1C-89F8-371D9DE24D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41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elements produced on short timescales primarily through type 2b </a:t>
            </a:r>
            <a:r>
              <a:rPr lang="en-US" dirty="0" err="1"/>
              <a:t>SNe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33954-7F46-4C1C-89F8-371D9DE24D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98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Bins: -0.8, -0.4; -0.4, -0.2, -0.2, 0, 0, 0.2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33954-7F46-4C1C-89F8-371D9DE24D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80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33954-7F46-4C1C-89F8-371D9DE24D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76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alpha elements have high orbital energies (https://iopscience.iop.org/article/10.1088/0004-637X/753/1/64)</a:t>
            </a:r>
          </a:p>
          <a:p>
            <a:r>
              <a:rPr lang="en-US" dirty="0"/>
              <a:t>Low alpha elements show signs that they have been accreted (same paper)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33954-7F46-4C1C-89F8-371D9DE24D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20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Stellar abundances in star’s atmospheres are conserved and can be use to trace their origin (GAIA paper 2022)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33954-7F46-4C1C-89F8-371D9DE24D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57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AB38F-B9EC-4DDD-B246-71653F47F2A8}" type="datetime1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59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32AAB-C72B-4D92-899D-A53C00BFDFED}" type="datetime1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16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38135-BC34-4CDE-9FD7-D670CBA6E379}" type="datetime1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10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71D17-D2AF-43D2-B5EB-299B7909C536}" type="datetime1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5664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7168-3D36-4003-BF33-68BBCD9EE8CB}" type="datetime1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34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C800-CC5C-417A-956B-1A41C773DA8B}" type="datetime1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83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16E3-8EEC-490B-974E-687EFB2D27B5}" type="datetime1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995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A281-B9D5-4AD0-BCEE-9E0F5DE215BE}" type="datetime1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03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D5C4-5423-4267-857C-45D0EE3A706A}" type="datetime1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9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259E-415F-4D33-BB95-8AB6DCCB52F8}" type="datetime1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88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DFBD9-48B9-4DE9-A1A8-086D39FC639F}" type="datetime1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2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340-929C-4B26-BC30-D6610A89CD9D}" type="datetime1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10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1BB91-4F9C-4A42-87FF-ABBC1509676F}" type="datetime1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18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E5E0D-E4EE-4D73-8292-BEFED55F23B7}" type="datetime1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2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7D0A1-E845-4025-8A4F-2343F81C4B44}" type="datetime1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0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37DF-F01C-4B8E-90C5-B1A9F0DA42BE}" type="datetime1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58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1C644-3201-445B-93FC-CAD5C6CD1356}" type="datetime1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26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EECBA31-3769-4234-BED1-0A54A46771E2}" type="datetime1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E2AA686-9D47-4490-9405-BF49F1869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219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AF44-C978-9218-E321-BEA63C2FA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132" y="1518470"/>
            <a:ext cx="10359736" cy="551439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Georgia Pro Black" panose="020B0604020202020204" pitchFamily="18" charset="0"/>
              </a:rPr>
              <a:t>GALACTIC  ARCHAEOLOGY:</a:t>
            </a:r>
            <a:br>
              <a:rPr lang="en-US" sz="4000" dirty="0">
                <a:latin typeface="Georgia Pro Black" panose="020B0604020202020204" pitchFamily="18" charset="0"/>
              </a:rPr>
            </a:br>
            <a:r>
              <a:rPr lang="en-US" sz="4000" dirty="0">
                <a:latin typeface="Georgia Pro Black" panose="020B0604020202020204" pitchFamily="18" charset="0"/>
              </a:rPr>
              <a:t>The </a:t>
            </a:r>
            <a:r>
              <a:rPr lang="el-GR" sz="4000" dirty="0">
                <a:latin typeface="Georgia Pro Black" panose="020B0604020202020204" pitchFamily="18" charset="0"/>
              </a:rPr>
              <a:t>α</a:t>
            </a:r>
            <a:r>
              <a:rPr lang="en-US" sz="4000" dirty="0">
                <a:latin typeface="Georgia Pro Black" panose="020B0604020202020204" pitchFamily="18" charset="0"/>
              </a:rPr>
              <a:t>-Elements of Destiny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729FF6-C3DF-E3B8-3E4D-432530302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7334" y="3453087"/>
            <a:ext cx="7055556" cy="1645155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By: Avidaan Srivastava</a:t>
            </a:r>
          </a:p>
          <a:p>
            <a:pPr algn="l"/>
            <a:r>
              <a:rPr lang="en-US" dirty="0"/>
              <a:t>Advisors: Slava Borisov</a:t>
            </a:r>
          </a:p>
          <a:p>
            <a:pPr algn="l"/>
            <a:r>
              <a:rPr lang="en-US" dirty="0"/>
              <a:t>	         Prof. Corinne </a:t>
            </a:r>
            <a:r>
              <a:rPr lang="en-US" dirty="0" err="1"/>
              <a:t>Charbonnel</a:t>
            </a:r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4B38D-582C-4476-4640-B20890DAA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27E27E-2245-76D2-AA4D-AAD62B9FB893}"/>
              </a:ext>
            </a:extLst>
          </p:cNvPr>
          <p:cNvSpPr txBox="1"/>
          <p:nvPr/>
        </p:nvSpPr>
        <p:spPr>
          <a:xfrm>
            <a:off x="504296" y="5894685"/>
            <a:ext cx="221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22 May 2023</a:t>
            </a:r>
          </a:p>
        </p:txBody>
      </p:sp>
    </p:spTree>
    <p:extLst>
      <p:ext uri="{BB962C8B-B14F-4D97-AF65-F5344CB8AC3E}">
        <p14:creationId xmlns:p14="http://schemas.microsoft.com/office/powerpoint/2010/main" val="96727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6A1BB-A065-C784-AD84-C38DA456A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Toomre</a:t>
            </a:r>
            <a:r>
              <a:rPr lang="en-US" dirty="0"/>
              <a:t>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D774B-02BC-7B0E-9DB2-B1457063F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Distinguish Thin and Thick disk stars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Kinematically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Thin Disk          lower KE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Thick Disk         higher KE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			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			(Beers et al. 2014)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12A8E93-3BE8-851A-61B4-B170BB56CC81}"/>
              </a:ext>
            </a:extLst>
          </p:cNvPr>
          <p:cNvCxnSpPr/>
          <p:nvPr/>
        </p:nvCxnSpPr>
        <p:spPr>
          <a:xfrm>
            <a:off x="2868185" y="2564997"/>
            <a:ext cx="5531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B859B39-21EE-4D92-A6D1-9527D5FB4000}"/>
              </a:ext>
            </a:extLst>
          </p:cNvPr>
          <p:cNvCxnSpPr/>
          <p:nvPr/>
        </p:nvCxnSpPr>
        <p:spPr>
          <a:xfrm>
            <a:off x="2966156" y="3076626"/>
            <a:ext cx="5531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D477-ADA1-F48C-8F8D-CA56F39B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75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D11C1-5D72-6C3F-92E8-0FCFAF3BB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Toomre</a:t>
            </a:r>
            <a:r>
              <a:rPr lang="en-US" dirty="0"/>
              <a:t> Diagram</a:t>
            </a:r>
          </a:p>
        </p:txBody>
      </p:sp>
      <p:pic>
        <p:nvPicPr>
          <p:cNvPr id="5" name="Content Placeholder 4" descr="A picture containing text, screenshot, diagram, colorfulness&#10;&#10;Description automatically generated">
            <a:extLst>
              <a:ext uri="{FF2B5EF4-FFF2-40B4-BE49-F238E27FC236}">
                <a16:creationId xmlns:a16="http://schemas.microsoft.com/office/drawing/2014/main" id="{7EB6401A-B6AA-FC94-F557-2A4FF13CA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4" r="7944" b="766"/>
          <a:stretch/>
        </p:blipFill>
        <p:spPr>
          <a:xfrm>
            <a:off x="759772" y="1690688"/>
            <a:ext cx="6766281" cy="492336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A802E-4FAC-CBD0-2A57-62906B79F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B113954E-95CB-A87D-6227-4FB7AD3F4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175" y="2855965"/>
            <a:ext cx="3448050" cy="228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781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D11C1-5D72-6C3F-92E8-0FCFAF3BB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Toomre</a:t>
            </a:r>
            <a:r>
              <a:rPr lang="en-US" dirty="0"/>
              <a:t> Diagram</a:t>
            </a:r>
          </a:p>
        </p:txBody>
      </p:sp>
      <p:pic>
        <p:nvPicPr>
          <p:cNvPr id="5" name="Content Placeholder 4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FFEA6590-B56A-84CB-0161-AB9030870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4" r="8272" b="328"/>
          <a:stretch/>
        </p:blipFill>
        <p:spPr>
          <a:xfrm>
            <a:off x="2728912" y="1690688"/>
            <a:ext cx="6734175" cy="49537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A80F5-8A64-35F5-B361-4033AA025243}"/>
              </a:ext>
            </a:extLst>
          </p:cNvPr>
          <p:cNvSpPr txBox="1"/>
          <p:nvPr/>
        </p:nvSpPr>
        <p:spPr>
          <a:xfrm>
            <a:off x="9731829" y="5954486"/>
            <a:ext cx="235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Bensby</a:t>
            </a:r>
            <a:r>
              <a:rPr lang="en-US" dirty="0"/>
              <a:t> et al. 2011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A2CF7-501C-90C9-B950-06A73B7D1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21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29F2C-37C7-9698-CE97-D3BC345EE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Georgia Pro Semibold" panose="02040702050405020303" pitchFamily="18" charset="0"/>
              </a:rPr>
              <a:t>α</a:t>
            </a:r>
            <a:r>
              <a:rPr lang="en-US" dirty="0">
                <a:latin typeface="Georgia Pro Semibold" panose="02040702050405020303" pitchFamily="18" charset="0"/>
              </a:rPr>
              <a:t>-Element Gradient </a:t>
            </a:r>
            <a:endParaRPr lang="en-US" dirty="0"/>
          </a:p>
        </p:txBody>
      </p:sp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3215A217-013F-770B-5B71-8D6F5F577B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5" r="4591" b="1823"/>
          <a:stretch/>
        </p:blipFill>
        <p:spPr>
          <a:xfrm>
            <a:off x="360039" y="1690687"/>
            <a:ext cx="5693303" cy="4151003"/>
          </a:xfrm>
          <a:prstGeom prst="rect">
            <a:avLst/>
          </a:prstGeom>
        </p:spPr>
      </p:pic>
      <p:pic>
        <p:nvPicPr>
          <p:cNvPr id="7" name="Picture 6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FE7F6E02-2B58-78A9-C30C-3F610BE9E1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425" r="5729"/>
          <a:stretch/>
        </p:blipFill>
        <p:spPr>
          <a:xfrm>
            <a:off x="6421761" y="1690688"/>
            <a:ext cx="5516886" cy="415100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36CD4B-54C9-3B23-87AE-2899C9612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62AA2D-D405-73FE-CBFA-5B5C7C9F7C99}"/>
              </a:ext>
            </a:extLst>
          </p:cNvPr>
          <p:cNvSpPr txBox="1"/>
          <p:nvPr/>
        </p:nvSpPr>
        <p:spPr>
          <a:xfrm>
            <a:off x="2825496" y="2368296"/>
            <a:ext cx="130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Thick Disk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BEB53-370D-D682-4663-C4FA0E70BEE7}"/>
              </a:ext>
            </a:extLst>
          </p:cNvPr>
          <p:cNvSpPr txBox="1"/>
          <p:nvPr/>
        </p:nvSpPr>
        <p:spPr>
          <a:xfrm>
            <a:off x="1280160" y="4982647"/>
            <a:ext cx="143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Thin Disk</a:t>
            </a:r>
          </a:p>
        </p:txBody>
      </p:sp>
    </p:spTree>
    <p:extLst>
      <p:ext uri="{BB962C8B-B14F-4D97-AF65-F5344CB8AC3E}">
        <p14:creationId xmlns:p14="http://schemas.microsoft.com/office/powerpoint/2010/main" val="214710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5BBD8-BA58-8489-DFFF-FA18231B4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Birth Radius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6F14B-3868-0F5A-8B4D-B08503EA3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/>
              <a:t>R</a:t>
            </a:r>
            <a:r>
              <a:rPr lang="en-US" sz="1600" dirty="0" err="1"/>
              <a:t>Birth</a:t>
            </a:r>
            <a:r>
              <a:rPr lang="en-US" dirty="0"/>
              <a:t> = ( [Fe/H]</a:t>
            </a:r>
            <a:r>
              <a:rPr lang="en-US" sz="1600" dirty="0"/>
              <a:t>star</a:t>
            </a:r>
            <a:r>
              <a:rPr lang="en-US" dirty="0"/>
              <a:t> – [Fe/H]</a:t>
            </a:r>
            <a:r>
              <a:rPr lang="en-US" sz="1400" dirty="0"/>
              <a:t>ISM</a:t>
            </a:r>
            <a:r>
              <a:rPr lang="en-US" dirty="0"/>
              <a:t> ) / grad</a:t>
            </a:r>
            <a:r>
              <a:rPr lang="en-US" sz="1600" dirty="0"/>
              <a:t>[Fe/H]</a:t>
            </a:r>
            <a:r>
              <a:rPr lang="en-US" dirty="0"/>
              <a:t> + </a:t>
            </a:r>
            <a:r>
              <a:rPr lang="en-US" dirty="0" err="1"/>
              <a:t>R</a:t>
            </a:r>
            <a:r>
              <a:rPr lang="en-US" sz="1600" dirty="0" err="1"/>
              <a:t>sun</a:t>
            </a:r>
            <a:r>
              <a:rPr lang="en-US" sz="1600" dirty="0"/>
              <a:t>          </a:t>
            </a:r>
            <a:r>
              <a:rPr lang="en-US" sz="2000" dirty="0"/>
              <a:t>(</a:t>
            </a:r>
            <a:r>
              <a:rPr lang="en-US" sz="2000" dirty="0" err="1"/>
              <a:t>Minchev</a:t>
            </a:r>
            <a:r>
              <a:rPr lang="en-US" sz="2000" dirty="0"/>
              <a:t> et al. 2018)</a:t>
            </a:r>
            <a:endParaRPr lang="en-US" dirty="0"/>
          </a:p>
          <a:p>
            <a:pPr algn="just"/>
            <a:r>
              <a:rPr lang="en-US" dirty="0"/>
              <a:t>Gives estimate of how MW stars have migrated</a:t>
            </a:r>
          </a:p>
        </p:txBody>
      </p:sp>
      <p:pic>
        <p:nvPicPr>
          <p:cNvPr id="5" name="Picture 4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5497D7FF-0E6E-5E5A-1933-E39884A4B5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2" r="8267" b="345"/>
          <a:stretch/>
        </p:blipFill>
        <p:spPr>
          <a:xfrm>
            <a:off x="3420287" y="2784929"/>
            <a:ext cx="5462456" cy="398790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4C8B0-3588-1720-92B1-D7011A5E0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46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9F32E-86D9-D6B4-E4E2-E84D5AE1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19042-AAB0-260B-D551-8F166065A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[α/Fe] stars towards Galactic Center</a:t>
            </a:r>
          </a:p>
          <a:p>
            <a:r>
              <a:rPr lang="en-US" dirty="0"/>
              <a:t>Chemical and Kinematic methods agree (to some capacity!!)</a:t>
            </a:r>
          </a:p>
          <a:p>
            <a:r>
              <a:rPr lang="en-US" dirty="0"/>
              <a:t>Birth Radius trend suggests: Old stars migrated inwards</a:t>
            </a:r>
          </a:p>
          <a:p>
            <a:endParaRPr lang="en-US" dirty="0"/>
          </a:p>
        </p:txBody>
      </p:sp>
      <p:pic>
        <p:nvPicPr>
          <p:cNvPr id="2054" name="Picture 6" descr="Harrison Ford Pushed Through 'Incomprehensible' Pain In Order To Finish  Indiana Jones And The Temple Of Doom">
            <a:extLst>
              <a:ext uri="{FF2B5EF4-FFF2-40B4-BE49-F238E27FC236}">
                <a16:creationId xmlns:a16="http://schemas.microsoft.com/office/drawing/2014/main" id="{D6E708E2-38D9-D1AD-7612-D8D9CBCCD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778" y="3429000"/>
            <a:ext cx="5756444" cy="322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loud 4">
            <a:extLst>
              <a:ext uri="{FF2B5EF4-FFF2-40B4-BE49-F238E27FC236}">
                <a16:creationId xmlns:a16="http://schemas.microsoft.com/office/drawing/2014/main" id="{6174DDB2-2498-3B1F-AF2C-E03AF474C958}"/>
              </a:ext>
            </a:extLst>
          </p:cNvPr>
          <p:cNvSpPr/>
          <p:nvPr/>
        </p:nvSpPr>
        <p:spPr>
          <a:xfrm rot="630903">
            <a:off x="3742757" y="3486342"/>
            <a:ext cx="2242457" cy="1469572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FB90D1-A3C7-E57D-2A47-686011D7C60E}"/>
              </a:ext>
            </a:extLst>
          </p:cNvPr>
          <p:cNvSpPr txBox="1"/>
          <p:nvPr/>
        </p:nvSpPr>
        <p:spPr>
          <a:xfrm>
            <a:off x="3975834" y="3959518"/>
            <a:ext cx="2120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CA1B2-015F-889D-37C4-E5DB1DE46F79}"/>
              </a:ext>
            </a:extLst>
          </p:cNvPr>
          <p:cNvSpPr txBox="1"/>
          <p:nvPr/>
        </p:nvSpPr>
        <p:spPr>
          <a:xfrm>
            <a:off x="9568543" y="6176963"/>
            <a:ext cx="2710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Image: Indiana Jones and the Temple of Doom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3F9657-02F7-C382-8543-70BB85FA9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7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line, number&#10;&#10;Description automatically generated">
            <a:extLst>
              <a:ext uri="{FF2B5EF4-FFF2-40B4-BE49-F238E27FC236}">
                <a16:creationId xmlns:a16="http://schemas.microsoft.com/office/drawing/2014/main" id="{379641D3-CF2F-9F55-D056-BF5316103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76" y="287643"/>
            <a:ext cx="10545647" cy="2124371"/>
          </a:xfrm>
          <a:prstGeom prst="rect">
            <a:avLst/>
          </a:prstGeom>
        </p:spPr>
      </p:pic>
      <p:pic>
        <p:nvPicPr>
          <p:cNvPr id="7" name="Picture 6" descr="A picture containing text, screenshot, colorfulness, diagram&#10;&#10;Description automatically generated">
            <a:extLst>
              <a:ext uri="{FF2B5EF4-FFF2-40B4-BE49-F238E27FC236}">
                <a16:creationId xmlns:a16="http://schemas.microsoft.com/office/drawing/2014/main" id="{6D916ADB-7234-C738-0A79-8906CEE749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0" r="8705" b="645"/>
          <a:stretch/>
        </p:blipFill>
        <p:spPr>
          <a:xfrm>
            <a:off x="753285" y="2586185"/>
            <a:ext cx="5342715" cy="3984172"/>
          </a:xfrm>
          <a:prstGeom prst="rect">
            <a:avLst/>
          </a:prstGeom>
        </p:spPr>
      </p:pic>
      <p:pic>
        <p:nvPicPr>
          <p:cNvPr id="3074" name="Picture 2" descr="Deferent and epicycle - Wikipedia">
            <a:extLst>
              <a:ext uri="{FF2B5EF4-FFF2-40B4-BE49-F238E27FC236}">
                <a16:creationId xmlns:a16="http://schemas.microsoft.com/office/drawing/2014/main" id="{261A4CBC-73E0-D83D-9607-5ECCF5936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507" y="2816679"/>
            <a:ext cx="340995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7C3B24-ADDD-3623-5711-AEE44F248AB0}"/>
              </a:ext>
            </a:extLst>
          </p:cNvPr>
          <p:cNvSpPr txBox="1"/>
          <p:nvPr/>
        </p:nvSpPr>
        <p:spPr>
          <a:xfrm>
            <a:off x="9633857" y="6030686"/>
            <a:ext cx="255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Image: Wikipedia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903372-33A3-922B-EEDB-B4CA42A6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42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screenshot, circle, colorfulness&#10;&#10;Description automatically generated">
            <a:extLst>
              <a:ext uri="{FF2B5EF4-FFF2-40B4-BE49-F238E27FC236}">
                <a16:creationId xmlns:a16="http://schemas.microsoft.com/office/drawing/2014/main" id="{CED48682-318A-6EDA-79D3-F9AE1CA1E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12" y="365125"/>
            <a:ext cx="524280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EAC2C-4F79-1ACD-7CC0-E4D9E2428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9DDEB-6CE4-554D-0E0B-01536CB6EC4F}"/>
              </a:ext>
            </a:extLst>
          </p:cNvPr>
          <p:cNvSpPr txBox="1"/>
          <p:nvPr/>
        </p:nvSpPr>
        <p:spPr>
          <a:xfrm>
            <a:off x="1335156" y="4783621"/>
            <a:ext cx="4341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Gaia Data Release 3: Chemical cartography of the Milky Way (2022)</a:t>
            </a:r>
          </a:p>
        </p:txBody>
      </p:sp>
    </p:spTree>
    <p:extLst>
      <p:ext uri="{BB962C8B-B14F-4D97-AF65-F5344CB8AC3E}">
        <p14:creationId xmlns:p14="http://schemas.microsoft.com/office/powerpoint/2010/main" val="1441213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7A8B-FA1A-DD38-9CE2-AEE6D1DD4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Galactic Archaeology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9F9EE-71E4-7058-48EF-551489CA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69858"/>
            <a:ext cx="11072000" cy="4351338"/>
          </a:xfrm>
        </p:spPr>
        <p:txBody>
          <a:bodyPr/>
          <a:lstStyle/>
          <a:p>
            <a:r>
              <a:rPr lang="en-US" dirty="0"/>
              <a:t>Population II stars: Metal poor</a:t>
            </a:r>
          </a:p>
          <a:p>
            <a:r>
              <a:rPr lang="en-US" dirty="0"/>
              <a:t>Population I stars: Metal rich</a:t>
            </a:r>
          </a:p>
          <a:p>
            <a:endParaRPr lang="en-US" dirty="0"/>
          </a:p>
          <a:p>
            <a:r>
              <a:rPr lang="en-US" dirty="0"/>
              <a:t>Metallicity is a good tracker of Chemical Evolution in Milky Way!!</a:t>
            </a:r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			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0EC75F2-D11E-1882-D37C-B9BF5814F628}"/>
              </a:ext>
            </a:extLst>
          </p:cNvPr>
          <p:cNvSpPr/>
          <p:nvPr/>
        </p:nvSpPr>
        <p:spPr>
          <a:xfrm>
            <a:off x="5403273" y="4045527"/>
            <a:ext cx="600363" cy="7758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C8472-3379-6D78-946B-A4D20A0F46FA}"/>
              </a:ext>
            </a:extLst>
          </p:cNvPr>
          <p:cNvSpPr txBox="1"/>
          <p:nvPr/>
        </p:nvSpPr>
        <p:spPr>
          <a:xfrm>
            <a:off x="4091709" y="5000552"/>
            <a:ext cx="3823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Galactic Archaeology</a:t>
            </a:r>
          </a:p>
          <a:p>
            <a:endParaRPr lang="en-US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DEF0E-EF64-8653-D643-E4F82EC9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34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D452E-EF90-022C-B56F-4F7DD260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GALAH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19CCD-6B13-264C-C899-2E3DEB7EA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GALactic</a:t>
            </a:r>
            <a:r>
              <a:rPr lang="en-US" dirty="0"/>
              <a:t> Archaeology with HERMES</a:t>
            </a:r>
          </a:p>
          <a:p>
            <a:r>
              <a:rPr lang="en-US" dirty="0"/>
              <a:t>HERMES spectrograph: fiber-fed, high-res, multi-object</a:t>
            </a:r>
          </a:p>
          <a:p>
            <a:r>
              <a:rPr lang="en-US" dirty="0"/>
              <a:t>Active since 2014</a:t>
            </a:r>
          </a:p>
          <a:p>
            <a:r>
              <a:rPr lang="en-US" dirty="0"/>
              <a:t>Data Release 3 (GALAH+ DR3)         588,464 stars</a:t>
            </a:r>
          </a:p>
          <a:p>
            <a:pPr lvl="1"/>
            <a:r>
              <a:rPr lang="en-US" dirty="0"/>
              <a:t>Supplementary info from Gaia DR3</a:t>
            </a:r>
          </a:p>
          <a:p>
            <a:r>
              <a:rPr lang="en-US" dirty="0"/>
              <a:t>Not all stars can be used!          Data needs to be filtered</a:t>
            </a:r>
          </a:p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3B04B82-A11D-7BA6-506B-394EF25B06B9}"/>
              </a:ext>
            </a:extLst>
          </p:cNvPr>
          <p:cNvCxnSpPr/>
          <p:nvPr/>
        </p:nvCxnSpPr>
        <p:spPr>
          <a:xfrm>
            <a:off x="5990034" y="3591825"/>
            <a:ext cx="4341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EEF393-B50E-5582-02CB-EB97D7A399A6}"/>
              </a:ext>
            </a:extLst>
          </p:cNvPr>
          <p:cNvCxnSpPr/>
          <p:nvPr/>
        </p:nvCxnSpPr>
        <p:spPr>
          <a:xfrm>
            <a:off x="5231374" y="4477071"/>
            <a:ext cx="4341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AutoShape 2" descr="Top end of the AAT telescope">
            <a:extLst>
              <a:ext uri="{FF2B5EF4-FFF2-40B4-BE49-F238E27FC236}">
                <a16:creationId xmlns:a16="http://schemas.microsoft.com/office/drawing/2014/main" id="{22906607-6168-71D0-7D0C-3ACBA38DE7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Top end of the AAT telescope">
            <a:extLst>
              <a:ext uri="{FF2B5EF4-FFF2-40B4-BE49-F238E27FC236}">
                <a16:creationId xmlns:a16="http://schemas.microsoft.com/office/drawing/2014/main" id="{B53C00AD-09F6-A92D-FCDA-60ABC9D2E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517" y="2996614"/>
            <a:ext cx="4457821" cy="296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DE353-85A2-83EF-3241-8CDA16A6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8ADD5-4D4F-4405-7ED3-9FB49167AFB3}"/>
              </a:ext>
            </a:extLst>
          </p:cNvPr>
          <p:cNvSpPr txBox="1"/>
          <p:nvPr/>
        </p:nvSpPr>
        <p:spPr>
          <a:xfrm>
            <a:off x="9035143" y="6356350"/>
            <a:ext cx="2318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Buder</a:t>
            </a:r>
            <a:r>
              <a:rPr lang="en-US" sz="1800" dirty="0"/>
              <a:t> et al. 2021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B4712C-5E82-894B-535B-5CEFF7A31653}"/>
              </a:ext>
            </a:extLst>
          </p:cNvPr>
          <p:cNvSpPr txBox="1"/>
          <p:nvPr/>
        </p:nvSpPr>
        <p:spPr>
          <a:xfrm>
            <a:off x="8553450" y="5490357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Image: AAT</a:t>
            </a:r>
          </a:p>
        </p:txBody>
      </p:sp>
    </p:spTree>
    <p:extLst>
      <p:ext uri="{BB962C8B-B14F-4D97-AF65-F5344CB8AC3E}">
        <p14:creationId xmlns:p14="http://schemas.microsoft.com/office/powerpoint/2010/main" val="267835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  <p:bldP spid="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0B7F7-DFC9-2D21-8484-069835C58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6FFDC-350F-DEFA-AECD-07BF3A566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745616" cy="435133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NAN values:</a:t>
            </a:r>
            <a:endParaRPr lang="en-US" dirty="0"/>
          </a:p>
          <a:p>
            <a:pPr lvl="1"/>
            <a:r>
              <a:rPr lang="en-US" dirty="0">
                <a:latin typeface="Georgia Pro Semibold" panose="02040702050405020303" pitchFamily="18" charset="0"/>
              </a:rPr>
              <a:t>α-</a:t>
            </a:r>
            <a:r>
              <a:rPr lang="en-US" dirty="0"/>
              <a:t>Element abundance: [α/Fe], </a:t>
            </a:r>
            <a:r>
              <a:rPr lang="el-GR" dirty="0">
                <a:latin typeface="Georgia Pro Semibold" panose="02040702050405020303" pitchFamily="18" charset="0"/>
              </a:rPr>
              <a:t>σ</a:t>
            </a:r>
            <a:r>
              <a:rPr lang="en-US" dirty="0"/>
              <a:t>[α/Fe]</a:t>
            </a:r>
          </a:p>
          <a:p>
            <a:pPr lvl="1"/>
            <a:r>
              <a:rPr lang="en-US" dirty="0"/>
              <a:t>Metallicity: [Fe/H]</a:t>
            </a:r>
          </a:p>
          <a:p>
            <a:pPr lvl="1"/>
            <a:r>
              <a:rPr lang="en-US" dirty="0"/>
              <a:t>Sun-Star distance</a:t>
            </a:r>
          </a:p>
          <a:p>
            <a:pPr lvl="1"/>
            <a:r>
              <a:rPr lang="en-US" dirty="0"/>
              <a:t>Galactic coordinates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Kinematics (Gaia)</a:t>
            </a:r>
          </a:p>
          <a:p>
            <a:r>
              <a:rPr lang="en-US" dirty="0"/>
              <a:t>GALAH+ DR3 and Gaia quality flags:</a:t>
            </a:r>
          </a:p>
          <a:p>
            <a:pPr lvl="1"/>
            <a:r>
              <a:rPr lang="en-US" dirty="0"/>
              <a:t>Gaia astrometry (</a:t>
            </a:r>
            <a:r>
              <a:rPr lang="en-US" dirty="0" err="1"/>
              <a:t>ruwe</a:t>
            </a:r>
            <a:r>
              <a:rPr lang="en-US" dirty="0"/>
              <a:t> &lt; 1.4)</a:t>
            </a:r>
          </a:p>
          <a:p>
            <a:pPr lvl="1"/>
            <a:r>
              <a:rPr lang="en-US" dirty="0"/>
              <a:t>Stellar Parameters (</a:t>
            </a:r>
            <a:r>
              <a:rPr lang="en-US" dirty="0" err="1"/>
              <a:t>flag_sp</a:t>
            </a:r>
            <a:r>
              <a:rPr lang="en-US" dirty="0"/>
              <a:t> = 0)</a:t>
            </a:r>
          </a:p>
          <a:p>
            <a:pPr lvl="1"/>
            <a:r>
              <a:rPr lang="en-US" dirty="0">
                <a:latin typeface="Georgia Pro Semibold" panose="02040702050405020303" pitchFamily="18" charset="0"/>
              </a:rPr>
              <a:t>α-</a:t>
            </a:r>
            <a:r>
              <a:rPr lang="en-US" dirty="0"/>
              <a:t>Element abundance (</a:t>
            </a:r>
            <a:r>
              <a:rPr lang="en-US" dirty="0" err="1"/>
              <a:t>flag_alpha_fe</a:t>
            </a:r>
            <a:r>
              <a:rPr lang="en-US" dirty="0"/>
              <a:t> = 0)</a:t>
            </a:r>
          </a:p>
          <a:p>
            <a:pPr lvl="1"/>
            <a:r>
              <a:rPr lang="en-US" dirty="0"/>
              <a:t>Metallicity (</a:t>
            </a:r>
            <a:r>
              <a:rPr lang="en-US" dirty="0" err="1"/>
              <a:t>flag_fe_h</a:t>
            </a:r>
            <a:r>
              <a:rPr lang="en-US" dirty="0"/>
              <a:t> = 0)</a:t>
            </a:r>
          </a:p>
          <a:p>
            <a:pPr lvl="1"/>
            <a:r>
              <a:rPr lang="en-US" dirty="0"/>
              <a:t>Signal to Noise (SNR &gt; 30)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99033F-3582-2C5A-AAEE-23080730C1B9}"/>
              </a:ext>
            </a:extLst>
          </p:cNvPr>
          <p:cNvSpPr txBox="1"/>
          <p:nvPr/>
        </p:nvSpPr>
        <p:spPr>
          <a:xfrm>
            <a:off x="9177866" y="843240"/>
            <a:ext cx="252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588,464 stars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CD9F2D-C8DF-1303-C493-F9BE0EFE9285}"/>
              </a:ext>
            </a:extLst>
          </p:cNvPr>
          <p:cNvSpPr txBox="1"/>
          <p:nvPr/>
        </p:nvSpPr>
        <p:spPr>
          <a:xfrm>
            <a:off x="9177857" y="4260555"/>
            <a:ext cx="252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259,222 stars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2CABF0-E003-FBCA-A726-DD2F4B23EA99}"/>
              </a:ext>
            </a:extLst>
          </p:cNvPr>
          <p:cNvSpPr txBox="1"/>
          <p:nvPr/>
        </p:nvSpPr>
        <p:spPr>
          <a:xfrm>
            <a:off x="9177855" y="4555241"/>
            <a:ext cx="252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235,725 stars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DCA4D-9415-8E6D-24BD-DBEA38326510}"/>
              </a:ext>
            </a:extLst>
          </p:cNvPr>
          <p:cNvSpPr txBox="1"/>
          <p:nvPr/>
        </p:nvSpPr>
        <p:spPr>
          <a:xfrm>
            <a:off x="9177856" y="4877150"/>
            <a:ext cx="252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235,725 stars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3F1E42-EA71-B7DD-42A3-E0A4F9976E4A}"/>
              </a:ext>
            </a:extLst>
          </p:cNvPr>
          <p:cNvCxnSpPr>
            <a:cxnSpLocks/>
          </p:cNvCxnSpPr>
          <p:nvPr/>
        </p:nvCxnSpPr>
        <p:spPr>
          <a:xfrm>
            <a:off x="5527600" y="4778768"/>
            <a:ext cx="350351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BCCDD1-F2DD-0BE7-6BA2-68E1CF7ABE3F}"/>
              </a:ext>
            </a:extLst>
          </p:cNvPr>
          <p:cNvCxnSpPr>
            <a:cxnSpLocks/>
          </p:cNvCxnSpPr>
          <p:nvPr/>
        </p:nvCxnSpPr>
        <p:spPr>
          <a:xfrm>
            <a:off x="5283199" y="4478075"/>
            <a:ext cx="374791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FEF476-7B27-3E73-056F-DF4415371053}"/>
              </a:ext>
            </a:extLst>
          </p:cNvPr>
          <p:cNvCxnSpPr>
            <a:cxnSpLocks/>
          </p:cNvCxnSpPr>
          <p:nvPr/>
        </p:nvCxnSpPr>
        <p:spPr>
          <a:xfrm>
            <a:off x="6760016" y="5104980"/>
            <a:ext cx="227109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EC05AA-7742-64AD-3795-55FA41F12F72}"/>
              </a:ext>
            </a:extLst>
          </p:cNvPr>
          <p:cNvCxnSpPr>
            <a:cxnSpLocks/>
          </p:cNvCxnSpPr>
          <p:nvPr/>
        </p:nvCxnSpPr>
        <p:spPr>
          <a:xfrm>
            <a:off x="4912356" y="5445937"/>
            <a:ext cx="411875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0DB95F-55A2-D4B0-EE30-1F6CE0DC5DDF}"/>
              </a:ext>
            </a:extLst>
          </p:cNvPr>
          <p:cNvCxnSpPr>
            <a:cxnSpLocks/>
          </p:cNvCxnSpPr>
          <p:nvPr/>
        </p:nvCxnSpPr>
        <p:spPr>
          <a:xfrm>
            <a:off x="4963155" y="5704881"/>
            <a:ext cx="406795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233D366-A771-E323-65C2-3BE755427242}"/>
              </a:ext>
            </a:extLst>
          </p:cNvPr>
          <p:cNvSpPr txBox="1"/>
          <p:nvPr/>
        </p:nvSpPr>
        <p:spPr>
          <a:xfrm>
            <a:off x="9177856" y="5207474"/>
            <a:ext cx="252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235,665 stars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0FC696-481B-76CD-A35E-4C4935FC9224}"/>
              </a:ext>
            </a:extLst>
          </p:cNvPr>
          <p:cNvSpPr txBox="1"/>
          <p:nvPr/>
        </p:nvSpPr>
        <p:spPr>
          <a:xfrm>
            <a:off x="9177855" y="5542677"/>
            <a:ext cx="252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208,920 stars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035C6B-F476-94E5-CE81-1B72C2F72D87}"/>
              </a:ext>
            </a:extLst>
          </p:cNvPr>
          <p:cNvSpPr txBox="1"/>
          <p:nvPr/>
        </p:nvSpPr>
        <p:spPr>
          <a:xfrm>
            <a:off x="9177857" y="3614038"/>
            <a:ext cx="252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358,216 stars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37DA934A-C220-AB18-4A4E-3272994431FA}"/>
              </a:ext>
            </a:extLst>
          </p:cNvPr>
          <p:cNvSpPr/>
          <p:nvPr/>
        </p:nvSpPr>
        <p:spPr>
          <a:xfrm>
            <a:off x="9731022" y="1332089"/>
            <a:ext cx="485423" cy="209691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4BA1A44-6B31-FB92-DDB8-57218B56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F63B10-5B36-BA58-5090-EB2EF396D626}"/>
              </a:ext>
            </a:extLst>
          </p:cNvPr>
          <p:cNvSpPr/>
          <p:nvPr/>
        </p:nvSpPr>
        <p:spPr>
          <a:xfrm>
            <a:off x="9177854" y="5576041"/>
            <a:ext cx="1394894" cy="33613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0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19" grpId="0"/>
      <p:bldP spid="20" grpId="0"/>
      <p:bldP spid="22" grpId="0"/>
      <p:bldP spid="23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A8154-D907-ACFA-7CF1-2066DE3F3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Stars</a:t>
            </a:r>
          </a:p>
        </p:txBody>
      </p:sp>
      <p:pic>
        <p:nvPicPr>
          <p:cNvPr id="5" name="Content Placeholder 4" descr="A picture containing text, screenshot, astronomy, universe&#10;&#10;Description automatically generated">
            <a:extLst>
              <a:ext uri="{FF2B5EF4-FFF2-40B4-BE49-F238E27FC236}">
                <a16:creationId xmlns:a16="http://schemas.microsoft.com/office/drawing/2014/main" id="{D45A7F26-0EB5-CB4F-AD17-042C2A277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" y="1300828"/>
            <a:ext cx="6362700" cy="5426543"/>
          </a:xfrm>
        </p:spPr>
      </p:pic>
      <p:pic>
        <p:nvPicPr>
          <p:cNvPr id="7" name="Picture 6" descr="A picture containing text, screenshot, colorfulness, diagram&#10;&#10;Description automatically generated">
            <a:extLst>
              <a:ext uri="{FF2B5EF4-FFF2-40B4-BE49-F238E27FC236}">
                <a16:creationId xmlns:a16="http://schemas.microsoft.com/office/drawing/2014/main" id="{EB033B92-8676-1110-4EAC-5E9C563F8C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5" b="347"/>
          <a:stretch/>
        </p:blipFill>
        <p:spPr>
          <a:xfrm>
            <a:off x="6684956" y="2275116"/>
            <a:ext cx="5409073" cy="4321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C94374-F249-D248-D837-0B40C623AAEA}"/>
              </a:ext>
            </a:extLst>
          </p:cNvPr>
          <p:cNvSpPr txBox="1"/>
          <p:nvPr/>
        </p:nvSpPr>
        <p:spPr>
          <a:xfrm>
            <a:off x="7609114" y="5257800"/>
            <a:ext cx="4278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61% stars within 1kpc of Sun</a:t>
            </a:r>
          </a:p>
          <a:p>
            <a:r>
              <a:rPr lang="en-US" sz="2400" dirty="0"/>
              <a:t>26% stars within 500pc of Sun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7E1C91-A212-1DD2-4AAF-1963FA4C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1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7.40741E-7 L -2.08333E-6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CAFB0-182B-7395-497D-2E199D523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Tinsley-Wallerstein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400BE-5637-7775-3965-AFFCC583A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Thin Disk: Pop I           Young stars           Low [α/Fe]</a:t>
            </a:r>
          </a:p>
          <a:p>
            <a:r>
              <a:rPr lang="en-US" dirty="0"/>
              <a:t>Thick Disk: Pop II           Old stars           High [α/Fe]</a:t>
            </a:r>
          </a:p>
          <a:p>
            <a:pPr marL="1371600" lvl="3" indent="0">
              <a:buNone/>
            </a:pPr>
            <a:r>
              <a:rPr lang="en-US" dirty="0"/>
              <a:t>			</a:t>
            </a:r>
            <a:r>
              <a:rPr lang="en-US" sz="2000" dirty="0"/>
              <a:t>(</a:t>
            </a:r>
            <a:r>
              <a:rPr lang="en-US" sz="2000" dirty="0" err="1"/>
              <a:t>Buder</a:t>
            </a:r>
            <a:r>
              <a:rPr lang="en-US" sz="2000" dirty="0"/>
              <a:t> et al. 2021)</a:t>
            </a:r>
          </a:p>
          <a:p>
            <a:endParaRPr lang="en-US" sz="3200" dirty="0"/>
          </a:p>
          <a:p>
            <a:r>
              <a:rPr lang="en-US" sz="3200" dirty="0"/>
              <a:t>Way to 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chemically</a:t>
            </a:r>
            <a:r>
              <a:rPr lang="en-US" sz="3200" dirty="0"/>
              <a:t> distinguish Thin and Thick disk stars of Milky Way</a:t>
            </a:r>
          </a:p>
          <a:p>
            <a:r>
              <a:rPr lang="en-US" sz="3200" dirty="0"/>
              <a:t>Uses: [Fe/H] and [α/Fe]</a:t>
            </a:r>
          </a:p>
          <a:p>
            <a:pPr marL="0" indent="0">
              <a:buNone/>
            </a:pPr>
            <a:endParaRPr lang="en-US" sz="3000" dirty="0"/>
          </a:p>
          <a:p>
            <a:r>
              <a:rPr lang="en-US" sz="3200" dirty="0"/>
              <a:t>α-elements: C, O, Ne, Mg, Si, S, </a:t>
            </a:r>
            <a:r>
              <a:rPr lang="en-US" sz="3200" dirty="0" err="1"/>
              <a:t>Ar</a:t>
            </a:r>
            <a:r>
              <a:rPr lang="en-US" sz="3200" dirty="0"/>
              <a:t>, Ca, </a:t>
            </a:r>
            <a:r>
              <a:rPr lang="en-US" sz="3200" dirty="0" err="1"/>
              <a:t>Ti</a:t>
            </a:r>
            <a:endParaRPr lang="en-US" sz="30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700247-EAAA-1AFB-7A62-E6DA07F24CCC}"/>
              </a:ext>
            </a:extLst>
          </p:cNvPr>
          <p:cNvCxnSpPr/>
          <p:nvPr/>
        </p:nvCxnSpPr>
        <p:spPr>
          <a:xfrm>
            <a:off x="3785809" y="2042482"/>
            <a:ext cx="5531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AB532E-F351-C865-C7FA-3C86DBF441C4}"/>
              </a:ext>
            </a:extLst>
          </p:cNvPr>
          <p:cNvCxnSpPr/>
          <p:nvPr/>
        </p:nvCxnSpPr>
        <p:spPr>
          <a:xfrm>
            <a:off x="6259287" y="2042482"/>
            <a:ext cx="5531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2F53C7-DA9E-714E-CF4E-B5CC3A4C5476}"/>
              </a:ext>
            </a:extLst>
          </p:cNvPr>
          <p:cNvCxnSpPr/>
          <p:nvPr/>
        </p:nvCxnSpPr>
        <p:spPr>
          <a:xfrm>
            <a:off x="6096000" y="2549273"/>
            <a:ext cx="5531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F566E7A-ECE3-C528-77AE-AC937E834EE2}"/>
              </a:ext>
            </a:extLst>
          </p:cNvPr>
          <p:cNvCxnSpPr/>
          <p:nvPr/>
        </p:nvCxnSpPr>
        <p:spPr>
          <a:xfrm>
            <a:off x="4062386" y="2542822"/>
            <a:ext cx="5531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C8F830-86EA-863F-064D-B7A54FAF8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C1F73-22F4-3C61-68A9-020BB1B064FC}"/>
              </a:ext>
            </a:extLst>
          </p:cNvPr>
          <p:cNvSpPr/>
          <p:nvPr/>
        </p:nvSpPr>
        <p:spPr>
          <a:xfrm>
            <a:off x="3910584" y="5463851"/>
            <a:ext cx="4370832" cy="48462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3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ext, screenshot, colorfulness, astronomy&#10;&#10;Description automatically generated">
            <a:extLst>
              <a:ext uri="{FF2B5EF4-FFF2-40B4-BE49-F238E27FC236}">
                <a16:creationId xmlns:a16="http://schemas.microsoft.com/office/drawing/2014/main" id="{BD57C76D-0B32-F35C-77E3-B2717B77F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5" y="1893386"/>
            <a:ext cx="5595011" cy="4301594"/>
          </a:xfrm>
          <a:prstGeom prst="rect">
            <a:avLst/>
          </a:prstGeom>
        </p:spPr>
      </p:pic>
      <p:pic>
        <p:nvPicPr>
          <p:cNvPr id="16" name="Picture 15" descr="A picture containing diagram, plot, design&#10;&#10;Description automatically generated">
            <a:extLst>
              <a:ext uri="{FF2B5EF4-FFF2-40B4-BE49-F238E27FC236}">
                <a16:creationId xmlns:a16="http://schemas.microsoft.com/office/drawing/2014/main" id="{326700BB-460E-4C22-B963-EAB898AFD8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7" r="6664" b="38"/>
          <a:stretch/>
        </p:blipFill>
        <p:spPr>
          <a:xfrm>
            <a:off x="6557462" y="2100607"/>
            <a:ext cx="5306402" cy="3829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CCAFB0-182B-7395-497D-2E199D523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103"/>
            <a:ext cx="10515600" cy="1325563"/>
          </a:xfrm>
        </p:spPr>
        <p:txBody>
          <a:bodyPr/>
          <a:lstStyle/>
          <a:p>
            <a:r>
              <a:rPr lang="en-US" dirty="0"/>
              <a:t>Tinsley-Wallerstein diagram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7E593C-51D9-1349-224E-CC881AB3478E}"/>
              </a:ext>
            </a:extLst>
          </p:cNvPr>
          <p:cNvSpPr/>
          <p:nvPr/>
        </p:nvSpPr>
        <p:spPr>
          <a:xfrm>
            <a:off x="3015808" y="2100607"/>
            <a:ext cx="258628" cy="358986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1378A830-FB4A-B37F-AA42-51556674436F}"/>
              </a:ext>
            </a:extLst>
          </p:cNvPr>
          <p:cNvCxnSpPr/>
          <p:nvPr/>
        </p:nvCxnSpPr>
        <p:spPr>
          <a:xfrm rot="5400000" flipH="1" flipV="1">
            <a:off x="9008533" y="6626578"/>
            <a:ext cx="12700" cy="127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724BA-0EA1-7BBF-EE0E-F15B05A42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59E52-1856-F822-72BB-7FEA6D3E9D19}"/>
              </a:ext>
            </a:extLst>
          </p:cNvPr>
          <p:cNvSpPr txBox="1"/>
          <p:nvPr/>
        </p:nvSpPr>
        <p:spPr>
          <a:xfrm>
            <a:off x="3804356" y="5132686"/>
            <a:ext cx="76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A4BF9-A93A-DE17-8916-D113D845CE39}"/>
              </a:ext>
            </a:extLst>
          </p:cNvPr>
          <p:cNvSpPr txBox="1"/>
          <p:nvPr/>
        </p:nvSpPr>
        <p:spPr>
          <a:xfrm>
            <a:off x="2176499" y="290985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Thick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A4C898-DABC-4EDA-D1E6-4DA912DFB733}"/>
              </a:ext>
            </a:extLst>
          </p:cNvPr>
          <p:cNvCxnSpPr>
            <a:cxnSpLocks/>
          </p:cNvCxnSpPr>
          <p:nvPr/>
        </p:nvCxnSpPr>
        <p:spPr>
          <a:xfrm flipH="1">
            <a:off x="9008533" y="4044183"/>
            <a:ext cx="1520389" cy="9392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680049A-D4F5-6B99-6199-FC93D318E1A4}"/>
              </a:ext>
            </a:extLst>
          </p:cNvPr>
          <p:cNvSpPr txBox="1"/>
          <p:nvPr/>
        </p:nvSpPr>
        <p:spPr>
          <a:xfrm>
            <a:off x="10250423" y="3457222"/>
            <a:ext cx="1439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Point of Intersection</a:t>
            </a:r>
          </a:p>
        </p:txBody>
      </p:sp>
    </p:spTree>
    <p:extLst>
      <p:ext uri="{BB962C8B-B14F-4D97-AF65-F5344CB8AC3E}">
        <p14:creationId xmlns:p14="http://schemas.microsoft.com/office/powerpoint/2010/main" val="44904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/>
      <p:bldP spid="4" grpId="1"/>
      <p:bldP spid="6" grpId="0"/>
      <p:bldP spid="6" grpId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creenshot, colorfulness&#10;&#10;Description automatically generated">
            <a:extLst>
              <a:ext uri="{FF2B5EF4-FFF2-40B4-BE49-F238E27FC236}">
                <a16:creationId xmlns:a16="http://schemas.microsoft.com/office/drawing/2014/main" id="{97AFEE25-45D9-97E8-E145-EF62B0162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309" y="1690688"/>
            <a:ext cx="6287382" cy="48423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CCAFB0-182B-7395-497D-2E199D523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Tinsley-Wallerstein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CD0514-E028-12DD-577C-303FB9681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E31F6-73A8-9C0D-4CD0-F3263C38F5A0}"/>
              </a:ext>
            </a:extLst>
          </p:cNvPr>
          <p:cNvSpPr txBox="1"/>
          <p:nvPr/>
        </p:nvSpPr>
        <p:spPr>
          <a:xfrm>
            <a:off x="4956881" y="3059668"/>
            <a:ext cx="76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A5E6B-B667-806D-DEF0-404A5DF1B34F}"/>
              </a:ext>
            </a:extLst>
          </p:cNvPr>
          <p:cNvSpPr txBox="1"/>
          <p:nvPr/>
        </p:nvSpPr>
        <p:spPr>
          <a:xfrm>
            <a:off x="6747581" y="5317352"/>
            <a:ext cx="76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</a:t>
            </a:r>
          </a:p>
        </p:txBody>
      </p:sp>
    </p:spTree>
    <p:extLst>
      <p:ext uri="{BB962C8B-B14F-4D97-AF65-F5344CB8AC3E}">
        <p14:creationId xmlns:p14="http://schemas.microsoft.com/office/powerpoint/2010/main" val="654701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text, screenshot, colorfulness&#10;&#10;Description automatically generated">
            <a:extLst>
              <a:ext uri="{FF2B5EF4-FFF2-40B4-BE49-F238E27FC236}">
                <a16:creationId xmlns:a16="http://schemas.microsoft.com/office/drawing/2014/main" id="{2D4EA25F-5F37-13FA-25EB-6912D210D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05" y="1690688"/>
            <a:ext cx="6225990" cy="487775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CCAFB0-182B-7395-497D-2E199D523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Tinsley-Wallerstein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4F07B6-1411-F569-9017-0399391F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686-9D47-4490-9405-BF49F18694B7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9CF2CD-A348-AD73-253A-E2C5E88D7B2C}"/>
              </a:ext>
            </a:extLst>
          </p:cNvPr>
          <p:cNvSpPr txBox="1"/>
          <p:nvPr/>
        </p:nvSpPr>
        <p:spPr>
          <a:xfrm>
            <a:off x="4956881" y="3059668"/>
            <a:ext cx="76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9286F2-7CD1-64DA-837E-201BBDA79122}"/>
              </a:ext>
            </a:extLst>
          </p:cNvPr>
          <p:cNvSpPr txBox="1"/>
          <p:nvPr/>
        </p:nvSpPr>
        <p:spPr>
          <a:xfrm>
            <a:off x="6747581" y="5317352"/>
            <a:ext cx="76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</a:t>
            </a:r>
          </a:p>
        </p:txBody>
      </p:sp>
    </p:spTree>
    <p:extLst>
      <p:ext uri="{BB962C8B-B14F-4D97-AF65-F5344CB8AC3E}">
        <p14:creationId xmlns:p14="http://schemas.microsoft.com/office/powerpoint/2010/main" val="1972353507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7976</TotalTime>
  <Words>620</Words>
  <Application>Microsoft Office PowerPoint</Application>
  <PresentationFormat>Widescreen</PresentationFormat>
  <Paragraphs>121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Corbel</vt:lpstr>
      <vt:lpstr>Georgia Pro Black</vt:lpstr>
      <vt:lpstr>Georgia Pro Semibold</vt:lpstr>
      <vt:lpstr>Depth</vt:lpstr>
      <vt:lpstr>GALACTIC  ARCHAEOLOGY: The α-Elements of Destiny</vt:lpstr>
      <vt:lpstr>Galactic Archaeology</vt:lpstr>
      <vt:lpstr>GALAH Survey</vt:lpstr>
      <vt:lpstr>Data Selection</vt:lpstr>
      <vt:lpstr>Distribution of Stars</vt:lpstr>
      <vt:lpstr>Tinsley-Wallerstein diagram</vt:lpstr>
      <vt:lpstr>Tinsley-Wallerstein diagram</vt:lpstr>
      <vt:lpstr>Tinsley-Wallerstein diagram</vt:lpstr>
      <vt:lpstr>Tinsley-Wallerstein diagram</vt:lpstr>
      <vt:lpstr>Toomre Diagram</vt:lpstr>
      <vt:lpstr>Toomre Diagram</vt:lpstr>
      <vt:lpstr>Toomre Diagram</vt:lpstr>
      <vt:lpstr>α-Element Gradient </vt:lpstr>
      <vt:lpstr>Birth Radius</vt:lpstr>
      <vt:lpstr>Conclusions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GALACTIC  ARCHAEOLOGY: Raiders of the α - Elements</dc:title>
  <dc:creator>Avidaan Srivastava</dc:creator>
  <cp:lastModifiedBy>Avidaan Srivastava</cp:lastModifiedBy>
  <cp:revision>50</cp:revision>
  <dcterms:created xsi:type="dcterms:W3CDTF">2023-05-03T11:22:09Z</dcterms:created>
  <dcterms:modified xsi:type="dcterms:W3CDTF">2023-06-30T19:15:44Z</dcterms:modified>
</cp:coreProperties>
</file>